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8" r:id="rId2"/>
    <p:sldId id="257" r:id="rId3"/>
    <p:sldId id="260" r:id="rId4"/>
    <p:sldId id="277" r:id="rId5"/>
    <p:sldId id="278" r:id="rId6"/>
    <p:sldId id="261" r:id="rId7"/>
    <p:sldId id="262" r:id="rId8"/>
    <p:sldId id="27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6"/>
    <p:restoredTop sz="94247"/>
  </p:normalViewPr>
  <p:slideViewPr>
    <p:cSldViewPr snapToGrid="0">
      <p:cViewPr varScale="1">
        <p:scale>
          <a:sx n="120" d="100"/>
          <a:sy n="120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38FCF-E42A-9C43-89E8-D22A2F6591D7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BF51-12F5-5D4B-BB14-2343C36BA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4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BF51-12F5-5D4B-BB14-2343C36BA6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2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0EFB69-2663-91AA-6055-74EDAAA7981D}"/>
              </a:ext>
            </a:extLst>
          </p:cNvPr>
          <p:cNvSpPr/>
          <p:nvPr userDrawn="1"/>
        </p:nvSpPr>
        <p:spPr>
          <a:xfrm>
            <a:off x="0" y="6100174"/>
            <a:ext cx="12192000" cy="757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936" y="445958"/>
            <a:ext cx="10672176" cy="568651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660" y="1635452"/>
            <a:ext cx="8868428" cy="1655762"/>
          </a:xfrm>
        </p:spPr>
        <p:txBody>
          <a:bodyPr/>
          <a:lstStyle>
            <a:lvl1pPr marL="0" indent="0" algn="l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3945" y="6293720"/>
            <a:ext cx="506260" cy="365125"/>
          </a:xfrm>
        </p:spPr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fld id="{A6168B27-255D-B649-AFC5-ABCDC94B3AB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A47749-3229-E358-9D08-CBC7A92492FC}"/>
              </a:ext>
            </a:extLst>
          </p:cNvPr>
          <p:cNvGrpSpPr/>
          <p:nvPr userDrawn="1"/>
        </p:nvGrpSpPr>
        <p:grpSpPr>
          <a:xfrm>
            <a:off x="8770307" y="6327733"/>
            <a:ext cx="2404997" cy="276999"/>
            <a:chOff x="8770307" y="6327733"/>
            <a:chExt cx="2404997" cy="276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6C77B-08DB-BC48-01D1-552710A90B1B}"/>
                </a:ext>
              </a:extLst>
            </p:cNvPr>
            <p:cNvSpPr txBox="1"/>
            <p:nvPr userDrawn="1"/>
          </p:nvSpPr>
          <p:spPr>
            <a:xfrm>
              <a:off x="8770307" y="6327733"/>
              <a:ext cx="24049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</a:rPr>
                <a:t>brunson-construction.com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9BFDC5-00F0-9916-A88F-4826C02FB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818324" y="6364266"/>
              <a:ext cx="213116" cy="213116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932CD7-6493-D11D-C35E-EBE9C4283982}"/>
              </a:ext>
            </a:extLst>
          </p:cNvPr>
          <p:cNvCxnSpPr/>
          <p:nvPr userDrawn="1"/>
        </p:nvCxnSpPr>
        <p:spPr>
          <a:xfrm>
            <a:off x="551145" y="1139868"/>
            <a:ext cx="1164085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1808CE4-6C92-ECAD-D5C5-2431B995A0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891" y="6301086"/>
            <a:ext cx="2091847" cy="360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936" y="445958"/>
            <a:ext cx="10672176" cy="568651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660" y="1635452"/>
            <a:ext cx="8868428" cy="1655762"/>
          </a:xfrm>
        </p:spPr>
        <p:txBody>
          <a:bodyPr/>
          <a:lstStyle>
            <a:lvl1pPr marL="0" indent="0" algn="l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A47749-3229-E358-9D08-CBC7A92492FC}"/>
              </a:ext>
            </a:extLst>
          </p:cNvPr>
          <p:cNvGrpSpPr/>
          <p:nvPr userDrawn="1"/>
        </p:nvGrpSpPr>
        <p:grpSpPr>
          <a:xfrm>
            <a:off x="8770307" y="6327733"/>
            <a:ext cx="2404997" cy="276999"/>
            <a:chOff x="8770307" y="6327733"/>
            <a:chExt cx="2404997" cy="276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6C77B-08DB-BC48-01D1-552710A90B1B}"/>
                </a:ext>
              </a:extLst>
            </p:cNvPr>
            <p:cNvSpPr txBox="1"/>
            <p:nvPr userDrawn="1"/>
          </p:nvSpPr>
          <p:spPr>
            <a:xfrm>
              <a:off x="8770307" y="6327733"/>
              <a:ext cx="24049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/>
                  </a:solidFill>
                </a:rPr>
                <a:t>brunson-construction.com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9BFDC5-00F0-9916-A88F-4826C02FB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818324" y="6364266"/>
              <a:ext cx="213116" cy="21311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D038817-6815-9FCC-78B5-914879C4DE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-117953" y="3177435"/>
            <a:ext cx="3810000" cy="381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6D0109-FF9C-7022-D6D9-61DE90408B10}"/>
              </a:ext>
            </a:extLst>
          </p:cNvPr>
          <p:cNvCxnSpPr/>
          <p:nvPr userDrawn="1"/>
        </p:nvCxnSpPr>
        <p:spPr>
          <a:xfrm>
            <a:off x="551145" y="1139868"/>
            <a:ext cx="1164085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4F103A-55F8-FFDE-3015-A35468630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87892" y="6301086"/>
            <a:ext cx="2091844" cy="360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C552DE-F3A3-226F-19AB-60EBE077CB5C}"/>
              </a:ext>
            </a:extLst>
          </p:cNvPr>
          <p:cNvSpPr txBox="1"/>
          <p:nvPr userDrawn="1"/>
        </p:nvSpPr>
        <p:spPr>
          <a:xfrm>
            <a:off x="11336054" y="6338170"/>
            <a:ext cx="588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551568E-18E1-1F4D-8461-4A91C2191976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A1A593-D863-748F-4A80-575034E1B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-563671" y="-294362"/>
            <a:ext cx="7302674" cy="7302674"/>
          </a:xfrm>
          <a:prstGeom prst="rect">
            <a:avLst/>
          </a:prstGeom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3A0F67-1F93-F883-AFA6-F9C804AF1719}"/>
              </a:ext>
            </a:extLst>
          </p:cNvPr>
          <p:cNvCxnSpPr>
            <a:cxnSpLocks/>
          </p:cNvCxnSpPr>
          <p:nvPr userDrawn="1"/>
        </p:nvCxnSpPr>
        <p:spPr>
          <a:xfrm>
            <a:off x="1791221" y="2718147"/>
            <a:ext cx="858033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DA48686-7DC2-B34C-EB6A-D48E160B33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0351" y="5525560"/>
            <a:ext cx="3031299" cy="521918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6A180B94-7F3B-2095-D789-57AF198ABF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1118" y="2129424"/>
            <a:ext cx="8555277" cy="410227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 b="1" i="0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The Southeast’s C-Store Specialists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1DFE600A-C368-FBA9-F090-22CF13A1B7E5}"/>
              </a:ext>
            </a:extLst>
          </p:cNvPr>
          <p:cNvSpPr txBox="1">
            <a:spLocks/>
          </p:cNvSpPr>
          <p:nvPr userDrawn="1"/>
        </p:nvSpPr>
        <p:spPr>
          <a:xfrm>
            <a:off x="1741118" y="3178241"/>
            <a:ext cx="877030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Critical Expertise in High-Visibility, High-Traffic Retail Spaces</a:t>
            </a:r>
          </a:p>
        </p:txBody>
      </p:sp>
    </p:spTree>
    <p:extLst>
      <p:ext uri="{BB962C8B-B14F-4D97-AF65-F5344CB8AC3E}">
        <p14:creationId xmlns:p14="http://schemas.microsoft.com/office/powerpoint/2010/main" val="8983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6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  <a:latin typeface=""/>
              </a:defRPr>
            </a:lvl1pPr>
          </a:lstStyle>
          <a:p>
            <a:fld id="{C764DE79-268F-4C1A-8933-263129D2AF90}" type="datetimeFigureOut">
              <a:rPr lang="en-US" smtClean="0"/>
              <a:pPr/>
              <a:t>10/16/25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  <a:latin typeface="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PT Serif" panose="020A0603040505020204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image" Target="../media/image4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3C80B3-13D9-D8BB-EC80-690741B38D8E}"/>
              </a:ext>
            </a:extLst>
          </p:cNvPr>
          <p:cNvSpPr/>
          <p:nvPr/>
        </p:nvSpPr>
        <p:spPr>
          <a:xfrm>
            <a:off x="9970717" y="3870543"/>
            <a:ext cx="2830882" cy="3482235"/>
          </a:xfrm>
          <a:prstGeom prst="roundRect">
            <a:avLst/>
          </a:prstGeom>
          <a:blipFill>
            <a:blip r:embed="rId2"/>
            <a:srcRect/>
            <a:stretch>
              <a:fillRect l="-72808" r="-1263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CC73E25-EDEE-D7E4-7529-7EDA1E31A081}"/>
              </a:ext>
            </a:extLst>
          </p:cNvPr>
          <p:cNvSpPr/>
          <p:nvPr/>
        </p:nvSpPr>
        <p:spPr>
          <a:xfrm>
            <a:off x="6300593" y="3865323"/>
            <a:ext cx="3492674" cy="3745282"/>
          </a:xfrm>
          <a:prstGeom prst="roundRect">
            <a:avLst/>
          </a:prstGeom>
          <a:blipFill>
            <a:blip r:embed="rId3"/>
            <a:srcRect/>
            <a:stretch>
              <a:fillRect l="-18948" t="-16722" r="-41900" b="1672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F265D1-0379-8097-9BC8-E7B8BD0361B0}"/>
              </a:ext>
            </a:extLst>
          </p:cNvPr>
          <p:cNvGrpSpPr/>
          <p:nvPr/>
        </p:nvGrpSpPr>
        <p:grpSpPr>
          <a:xfrm>
            <a:off x="576196" y="1189972"/>
            <a:ext cx="5285985" cy="4783529"/>
            <a:chOff x="576196" y="1189972"/>
            <a:chExt cx="5285985" cy="47835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065773-ABA4-3671-B0F3-E9548A20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78" y="1189972"/>
              <a:ext cx="3888202" cy="66945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6BA95A-8ED7-55A3-9399-2ED2D430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96" y="5561555"/>
              <a:ext cx="2382826" cy="4119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410436-82D1-BA4C-B382-DD8D0B0F52A4}"/>
                </a:ext>
              </a:extLst>
            </p:cNvPr>
            <p:cNvSpPr txBox="1"/>
            <p:nvPr/>
          </p:nvSpPr>
          <p:spPr>
            <a:xfrm>
              <a:off x="576196" y="2743201"/>
              <a:ext cx="528598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400" dirty="0">
                  <a:solidFill>
                    <a:schemeClr val="tx2"/>
                  </a:solidFill>
                  <a:latin typeface="PT Serif" panose="020A0603040505020204" pitchFamily="18" charset="77"/>
                </a:rPr>
                <a:t>Your C-Store </a:t>
              </a:r>
              <a:br>
                <a:rPr lang="en-US" sz="3400" dirty="0">
                  <a:solidFill>
                    <a:schemeClr val="tx2"/>
                  </a:solidFill>
                  <a:latin typeface="PT Serif" panose="020A0603040505020204" pitchFamily="18" charset="77"/>
                </a:rPr>
              </a:br>
              <a:r>
                <a:rPr lang="en-US" sz="3400" dirty="0">
                  <a:solidFill>
                    <a:schemeClr val="tx2"/>
                  </a:solidFill>
                  <a:latin typeface="PT Serif" panose="020A0603040505020204" pitchFamily="18" charset="77"/>
                </a:rPr>
                <a:t>Construction Specialists</a:t>
              </a:r>
            </a:p>
            <a:p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Serving the Southeast for over 75 Years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F7CAE0-D4F4-AC8C-0140-893B6086851A}"/>
              </a:ext>
            </a:extLst>
          </p:cNvPr>
          <p:cNvSpPr/>
          <p:nvPr/>
        </p:nvSpPr>
        <p:spPr>
          <a:xfrm>
            <a:off x="6300593" y="-1503123"/>
            <a:ext cx="5473874" cy="5173249"/>
          </a:xfrm>
          <a:prstGeom prst="roundRect">
            <a:avLst/>
          </a:prstGeom>
          <a:blipFill>
            <a:blip r:embed="rId6"/>
            <a:srcRect/>
            <a:stretch>
              <a:fillRect l="-42449" t="484" r="-19565" b="-48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33145BA-2A0A-7F92-6856-286706D71A95}"/>
              </a:ext>
            </a:extLst>
          </p:cNvPr>
          <p:cNvSpPr/>
          <p:nvPr/>
        </p:nvSpPr>
        <p:spPr>
          <a:xfrm>
            <a:off x="8246301" y="2378073"/>
            <a:ext cx="4367408" cy="1968457"/>
          </a:xfrm>
          <a:prstGeom prst="roundRect">
            <a:avLst/>
          </a:prstGeom>
          <a:blipFill>
            <a:blip r:embed="rId7"/>
            <a:srcRect/>
            <a:stretch>
              <a:fillRect l="-4015" t="-36061" r="4015" b="-11881"/>
            </a:stretch>
          </a:blipFill>
          <a:ln w="57150">
            <a:solidFill>
              <a:schemeClr val="bg1"/>
            </a:solidFill>
          </a:ln>
          <a:effectLst>
            <a:outerShdw blurRad="451009" sx="106672" sy="106672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DC05D-AD8C-29DD-A333-09B2FAECC809}"/>
              </a:ext>
            </a:extLst>
          </p:cNvPr>
          <p:cNvSpPr txBox="1"/>
          <p:nvPr/>
        </p:nvSpPr>
        <p:spPr>
          <a:xfrm>
            <a:off x="12538553" y="1277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446CF-DC21-BEC4-5E91-C687C029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1334F0-D0CD-D74C-EDB3-C0B0552EE1BC}"/>
              </a:ext>
            </a:extLst>
          </p:cNvPr>
          <p:cNvSpPr/>
          <p:nvPr/>
        </p:nvSpPr>
        <p:spPr>
          <a:xfrm>
            <a:off x="8392438" y="663880"/>
            <a:ext cx="8229599" cy="5586608"/>
          </a:xfrm>
          <a:prstGeom prst="roundRect">
            <a:avLst/>
          </a:prstGeom>
          <a:blipFill>
            <a:blip r:embed="rId2"/>
            <a:srcRect/>
            <a:stretch>
              <a:fillRect l="-12" r="-183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40E6B-2155-6E02-DE49-9736BFB07FAF}"/>
              </a:ext>
            </a:extLst>
          </p:cNvPr>
          <p:cNvSpPr txBox="1"/>
          <p:nvPr/>
        </p:nvSpPr>
        <p:spPr>
          <a:xfrm>
            <a:off x="400833" y="563671"/>
            <a:ext cx="83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PT Serif" panose="020A0603040505020204" pitchFamily="18" charset="77"/>
              </a:rPr>
              <a:t>Our Experience in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FFEE0-DA01-C3A4-DBFB-367E8DE8B1D8}"/>
              </a:ext>
            </a:extLst>
          </p:cNvPr>
          <p:cNvSpPr txBox="1"/>
          <p:nvPr/>
        </p:nvSpPr>
        <p:spPr>
          <a:xfrm>
            <a:off x="701459" y="1853852"/>
            <a:ext cx="372023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cap="all" spc="100" dirty="0">
                <a:solidFill>
                  <a:schemeClr val="accent1"/>
                </a:solidFill>
                <a:latin typeface="Arial" panose="020B0604020202020204" pitchFamily="34" charset="0"/>
              </a:rPr>
              <a:t>Our Approach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Self-performing</a:t>
            </a:r>
            <a:r>
              <a:rPr lang="en-US" dirty="0"/>
              <a:t> components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Dedicated </a:t>
            </a:r>
            <a:r>
              <a:rPr lang="en-US" b="1" dirty="0"/>
              <a:t>finishing crews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Strong relationships </a:t>
            </a:r>
            <a:r>
              <a:rPr lang="en-US" dirty="0"/>
              <a:t>with reliable and experienced subcontractors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Proactive</a:t>
            </a:r>
            <a:r>
              <a:rPr lang="en-US" dirty="0"/>
              <a:t> scheduling &amp; </a:t>
            </a:r>
            <a:r>
              <a:rPr lang="en-US" b="1" dirty="0"/>
              <a:t>transparent</a:t>
            </a:r>
            <a:r>
              <a:rPr lang="en-US" dirty="0"/>
              <a:t> reporting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Accessible leadership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35B5C-28EF-3A2B-3948-65172FD0CA12}"/>
              </a:ext>
            </a:extLst>
          </p:cNvPr>
          <p:cNvSpPr txBox="1"/>
          <p:nvPr/>
        </p:nvSpPr>
        <p:spPr>
          <a:xfrm>
            <a:off x="4690998" y="1853852"/>
            <a:ext cx="3087665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cap="all" spc="100" dirty="0">
                <a:solidFill>
                  <a:schemeClr val="accent1"/>
                </a:solidFill>
                <a:latin typeface="Arial" panose="020B0604020202020204" pitchFamily="34" charset="0"/>
              </a:rPr>
              <a:t>Your Outcome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Faster</a:t>
            </a:r>
            <a:r>
              <a:rPr lang="en-US" dirty="0"/>
              <a:t> mobilization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Fewer</a:t>
            </a:r>
            <a:r>
              <a:rPr lang="en-US" dirty="0"/>
              <a:t> delays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Fewer</a:t>
            </a:r>
            <a:r>
              <a:rPr lang="en-US" dirty="0"/>
              <a:t> punch list issues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No surprises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Fewer</a:t>
            </a:r>
            <a:r>
              <a:rPr lang="en-US" dirty="0"/>
              <a:t> headaches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Quicker</a:t>
            </a:r>
            <a:r>
              <a:rPr lang="en-US" dirty="0"/>
              <a:t> completions</a:t>
            </a:r>
          </a:p>
        </p:txBody>
      </p:sp>
    </p:spTree>
    <p:extLst>
      <p:ext uri="{BB962C8B-B14F-4D97-AF65-F5344CB8AC3E}">
        <p14:creationId xmlns:p14="http://schemas.microsoft.com/office/powerpoint/2010/main" val="38303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E6431-1D1A-D2FB-6653-FB24D3B5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FED771-E1C2-A006-69D8-C19BF2BD8C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-563671" y="-306889"/>
            <a:ext cx="7302674" cy="7302674"/>
          </a:xfrm>
          <a:prstGeom prst="rect">
            <a:avLst/>
          </a:prstGeom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FEC297-D1BC-C64D-85AD-18542115A4EC}"/>
              </a:ext>
            </a:extLst>
          </p:cNvPr>
          <p:cNvCxnSpPr>
            <a:cxnSpLocks/>
          </p:cNvCxnSpPr>
          <p:nvPr/>
        </p:nvCxnSpPr>
        <p:spPr>
          <a:xfrm>
            <a:off x="5288071" y="2855933"/>
            <a:ext cx="1615858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A37C65D9-578B-2D67-A330-F0190A793A49}"/>
              </a:ext>
            </a:extLst>
          </p:cNvPr>
          <p:cNvSpPr txBox="1">
            <a:spLocks/>
          </p:cNvSpPr>
          <p:nvPr/>
        </p:nvSpPr>
        <p:spPr>
          <a:xfrm>
            <a:off x="1741118" y="2129424"/>
            <a:ext cx="8555277" cy="410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 cap="all" spc="1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D3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Trusted By</a:t>
            </a:r>
            <a:r>
              <a:rPr kumimoji="0" lang="en-US" sz="2000" b="1" i="0" u="none" strike="noStrike" kern="1200" cap="all" spc="100" normalizeH="0" noProof="0" dirty="0">
                <a:ln>
                  <a:noFill/>
                </a:ln>
                <a:solidFill>
                  <a:srgbClr val="CD3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Leading Regional Brands</a:t>
            </a:r>
            <a:endParaRPr kumimoji="0" lang="en-US" sz="2000" b="1" i="0" u="none" strike="noStrike" kern="1200" cap="all" spc="100" normalizeH="0" baseline="0" noProof="0" dirty="0">
              <a:ln>
                <a:noFill/>
              </a:ln>
              <a:solidFill>
                <a:srgbClr val="CD38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EBE229-1839-A3C2-AA23-DCA137609A9C}"/>
              </a:ext>
            </a:extLst>
          </p:cNvPr>
          <p:cNvGrpSpPr/>
          <p:nvPr/>
        </p:nvGrpSpPr>
        <p:grpSpPr>
          <a:xfrm>
            <a:off x="814034" y="3611327"/>
            <a:ext cx="10414804" cy="1055974"/>
            <a:chOff x="814034" y="3611327"/>
            <a:chExt cx="10414804" cy="10559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803323-7AE2-B8B2-4479-8B0A9E8D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3058" y="3862829"/>
              <a:ext cx="2745780" cy="5529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2457AF-6D8F-C41F-3438-A64ED349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0470" y="3719017"/>
              <a:ext cx="1674490" cy="8405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1F7CF9-1ACC-133F-91EC-878C1ED21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2466" y="3611327"/>
              <a:ext cx="1783740" cy="10559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52CE80-806F-3C8D-62F8-C382EC1D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14034" y="3675764"/>
              <a:ext cx="2139461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6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998EB-B507-C95E-6F8E-D7FCA075CA7D}"/>
              </a:ext>
            </a:extLst>
          </p:cNvPr>
          <p:cNvSpPr txBox="1"/>
          <p:nvPr/>
        </p:nvSpPr>
        <p:spPr>
          <a:xfrm>
            <a:off x="563670" y="2943616"/>
            <a:ext cx="409601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Brunson Construction Project Manager: Bobby Hass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 err="1"/>
              <a:t>enmarket</a:t>
            </a:r>
            <a:r>
              <a:rPr lang="en-US" sz="1500" dirty="0"/>
              <a:t> Construction Manager: </a:t>
            </a:r>
            <a:br>
              <a:rPr lang="en-US" sz="1500" dirty="0"/>
            </a:br>
            <a:r>
              <a:rPr lang="en-US" sz="1500" dirty="0"/>
              <a:t>Justin Polk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8 auto fuel dispensers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6,120 sq ft convenience store with custom commercial kitchen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4,950 sq ft auto fueling canopy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37,400 sq ft of heavy duty concrete paving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00EEA3-E0F4-72A3-0248-E0CB7660AC28}"/>
              </a:ext>
            </a:extLst>
          </p:cNvPr>
          <p:cNvSpPr/>
          <p:nvPr/>
        </p:nvSpPr>
        <p:spPr>
          <a:xfrm>
            <a:off x="5498927" y="288098"/>
            <a:ext cx="7327726" cy="3745282"/>
          </a:xfrm>
          <a:prstGeom prst="roundRect">
            <a:avLst/>
          </a:prstGeom>
          <a:blipFill>
            <a:blip r:embed="rId2"/>
            <a:srcRect/>
            <a:stretch>
              <a:fillRect t="-5027" b="-50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95EF58-5F15-8316-E784-A242522F3805}"/>
              </a:ext>
            </a:extLst>
          </p:cNvPr>
          <p:cNvSpPr/>
          <p:nvPr/>
        </p:nvSpPr>
        <p:spPr>
          <a:xfrm>
            <a:off x="5498927" y="4191000"/>
            <a:ext cx="3492674" cy="3745282"/>
          </a:xfrm>
          <a:prstGeom prst="roundRect">
            <a:avLst/>
          </a:prstGeom>
          <a:blipFill>
            <a:blip r:embed="rId3"/>
            <a:srcRect/>
            <a:stretch>
              <a:fillRect l="-26310" t="-1003" r="-64326" b="100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B6622B-A998-1768-76F8-71CC05E0B91E}"/>
              </a:ext>
            </a:extLst>
          </p:cNvPr>
          <p:cNvSpPr/>
          <p:nvPr/>
        </p:nvSpPr>
        <p:spPr>
          <a:xfrm>
            <a:off x="9220200" y="4191000"/>
            <a:ext cx="3756764" cy="3745282"/>
          </a:xfrm>
          <a:prstGeom prst="roundRect">
            <a:avLst/>
          </a:prstGeom>
          <a:blipFill>
            <a:blip r:embed="rId4"/>
            <a:srcRect/>
            <a:stretch>
              <a:fillRect l="-38617" r="-3861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623D4-1B5C-1CFC-D7A0-850C35474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57" y="475987"/>
            <a:ext cx="2249065" cy="97459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D54BC6-4D2E-90ED-B99A-BC5618E5109C}"/>
              </a:ext>
            </a:extLst>
          </p:cNvPr>
          <p:cNvSpPr/>
          <p:nvPr/>
        </p:nvSpPr>
        <p:spPr>
          <a:xfrm>
            <a:off x="-162838" y="1841326"/>
            <a:ext cx="4096011" cy="81419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0" bIns="0"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PT Serif" panose="020A0603040505020204" pitchFamily="18" charset="77"/>
              </a:rPr>
              <a:t>enmarket</a:t>
            </a:r>
            <a:r>
              <a:rPr lang="en-US" sz="2400" dirty="0">
                <a:solidFill>
                  <a:schemeClr val="bg1"/>
                </a:solidFill>
                <a:latin typeface="PT Serif" panose="020A0603040505020204" pitchFamily="18" charset="77"/>
              </a:rPr>
              <a:t> #865</a:t>
            </a:r>
          </a:p>
          <a:p>
            <a:r>
              <a:rPr lang="en-US" sz="1200" cap="all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Kingsland, GA</a:t>
            </a:r>
          </a:p>
        </p:txBody>
      </p:sp>
    </p:spTree>
    <p:extLst>
      <p:ext uri="{BB962C8B-B14F-4D97-AF65-F5344CB8AC3E}">
        <p14:creationId xmlns:p14="http://schemas.microsoft.com/office/powerpoint/2010/main" val="788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30D58-0CEA-8D48-FA5E-FEC5F29E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E4AE5B-58A3-A194-44AC-EBD2C14D7326}"/>
              </a:ext>
            </a:extLst>
          </p:cNvPr>
          <p:cNvSpPr txBox="1"/>
          <p:nvPr/>
        </p:nvSpPr>
        <p:spPr>
          <a:xfrm>
            <a:off x="563670" y="2943616"/>
            <a:ext cx="41815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Brunson Construction Project Manager: Bobby Hass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The </a:t>
            </a:r>
            <a:r>
              <a:rPr lang="en-US" sz="1500" dirty="0" err="1"/>
              <a:t>Spinx</a:t>
            </a:r>
            <a:r>
              <a:rPr lang="en-US" sz="1500" dirty="0"/>
              <a:t> Company Construction Manager: Brian Price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7 auto fuel dispensers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5,200 sq ft convenience store with custom commercial grade kitchen and appliances 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2,700 sq ft auto fueling canopy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State of the art tunnel express carwash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80,800 sq ft of heavy duty concrete paving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B7E6CF-3BE3-3F04-4587-E37DA8709BCA}"/>
              </a:ext>
            </a:extLst>
          </p:cNvPr>
          <p:cNvSpPr/>
          <p:nvPr/>
        </p:nvSpPr>
        <p:spPr>
          <a:xfrm>
            <a:off x="5498927" y="288098"/>
            <a:ext cx="7327726" cy="3745282"/>
          </a:xfrm>
          <a:prstGeom prst="roundRect">
            <a:avLst/>
          </a:prstGeom>
          <a:blipFill>
            <a:blip r:embed="rId3"/>
            <a:srcRect/>
            <a:stretch>
              <a:fillRect t="-5027" b="-50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4324BF-0DD5-7A87-F19A-E5C8650CF0DE}"/>
              </a:ext>
            </a:extLst>
          </p:cNvPr>
          <p:cNvSpPr/>
          <p:nvPr/>
        </p:nvSpPr>
        <p:spPr>
          <a:xfrm>
            <a:off x="5498927" y="4191000"/>
            <a:ext cx="3492674" cy="3745282"/>
          </a:xfrm>
          <a:prstGeom prst="roundRect">
            <a:avLst/>
          </a:prstGeom>
          <a:blipFill>
            <a:blip r:embed="rId4"/>
            <a:srcRect/>
            <a:stretch>
              <a:fillRect l="-26310" t="-1003" r="-64326" b="100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50FEA9-C636-909A-27D3-B61C1CE43169}"/>
              </a:ext>
            </a:extLst>
          </p:cNvPr>
          <p:cNvSpPr/>
          <p:nvPr/>
        </p:nvSpPr>
        <p:spPr>
          <a:xfrm>
            <a:off x="9220200" y="4191000"/>
            <a:ext cx="3756764" cy="3745282"/>
          </a:xfrm>
          <a:prstGeom prst="roundRect">
            <a:avLst/>
          </a:prstGeom>
          <a:blipFill>
            <a:blip r:embed="rId5"/>
            <a:srcRect/>
            <a:stretch>
              <a:fillRect l="-38617" r="-3861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F44FF6-D7A4-3811-66A2-0C6B1CBEEFA0}"/>
              </a:ext>
            </a:extLst>
          </p:cNvPr>
          <p:cNvSpPr/>
          <p:nvPr/>
        </p:nvSpPr>
        <p:spPr>
          <a:xfrm>
            <a:off x="-162838" y="1841326"/>
            <a:ext cx="4096011" cy="81419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0" bIns="0"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PT Serif" panose="020A0603040505020204" pitchFamily="18" charset="77"/>
              </a:rPr>
              <a:t>Spinx</a:t>
            </a:r>
            <a:r>
              <a:rPr lang="en-US" sz="2400" dirty="0">
                <a:solidFill>
                  <a:schemeClr val="bg1"/>
                </a:solidFill>
                <a:latin typeface="PT Serif" panose="020A0603040505020204" pitchFamily="18" charset="77"/>
              </a:rPr>
              <a:t> #368</a:t>
            </a:r>
          </a:p>
          <a:p>
            <a:r>
              <a:rPr lang="en-US" sz="1200" cap="all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Charleston, SC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E10760-FBF0-DAD7-33A2-EE7FEC721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40" y="551144"/>
            <a:ext cx="1642100" cy="9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DFE2-C064-8A2A-D432-DB2F0AF95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FB265B-4D33-CB65-B95A-A25B91AB3DF3}"/>
              </a:ext>
            </a:extLst>
          </p:cNvPr>
          <p:cNvSpPr txBox="1"/>
          <p:nvPr/>
        </p:nvSpPr>
        <p:spPr>
          <a:xfrm>
            <a:off x="563670" y="2943616"/>
            <a:ext cx="418158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Brunson Construction Project Manager: Chase Hiers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Parker's Kitchen Construction Manager: Eric Hoffman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8 auto fuel dispensers and 5 truck diesel dispensers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5,100 sq ft convenience store with custom commercial kitchen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5,745 sq ft auto fueling canopy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2,040 sq ft truck diesel canopy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92,587 sq ft of heavy duty concrete paving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A50259-0459-68D1-F813-41FDAE606993}"/>
              </a:ext>
            </a:extLst>
          </p:cNvPr>
          <p:cNvSpPr/>
          <p:nvPr/>
        </p:nvSpPr>
        <p:spPr>
          <a:xfrm>
            <a:off x="5498927" y="288098"/>
            <a:ext cx="7327726" cy="3745282"/>
          </a:xfrm>
          <a:prstGeom prst="roundRect">
            <a:avLst/>
          </a:prstGeom>
          <a:blipFill>
            <a:blip r:embed="rId2"/>
            <a:srcRect/>
            <a:stretch>
              <a:fillRect t="-5027" b="-50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541A6F-9475-7696-6BBD-48DAFBFA521A}"/>
              </a:ext>
            </a:extLst>
          </p:cNvPr>
          <p:cNvSpPr/>
          <p:nvPr/>
        </p:nvSpPr>
        <p:spPr>
          <a:xfrm>
            <a:off x="5498927" y="4191000"/>
            <a:ext cx="3492674" cy="3745282"/>
          </a:xfrm>
          <a:prstGeom prst="roundRect">
            <a:avLst/>
          </a:prstGeom>
          <a:blipFill>
            <a:blip r:embed="rId3"/>
            <a:srcRect/>
            <a:stretch>
              <a:fillRect l="-26310" t="-1003" r="-64326" b="100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512989-97CA-5262-DE07-C7E236F5E4E4}"/>
              </a:ext>
            </a:extLst>
          </p:cNvPr>
          <p:cNvSpPr/>
          <p:nvPr/>
        </p:nvSpPr>
        <p:spPr>
          <a:xfrm>
            <a:off x="9220200" y="4191000"/>
            <a:ext cx="3756764" cy="3745282"/>
          </a:xfrm>
          <a:prstGeom prst="roundRect">
            <a:avLst/>
          </a:prstGeom>
          <a:blipFill>
            <a:blip r:embed="rId4"/>
            <a:srcRect/>
            <a:stretch>
              <a:fillRect l="-38617" r="-3861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E26B55-B8E5-487C-2097-25A2847510FD}"/>
              </a:ext>
            </a:extLst>
          </p:cNvPr>
          <p:cNvSpPr/>
          <p:nvPr/>
        </p:nvSpPr>
        <p:spPr>
          <a:xfrm>
            <a:off x="-162838" y="1841326"/>
            <a:ext cx="4096011" cy="81419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0" bIns="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PT Serif" panose="020A0603040505020204" pitchFamily="18" charset="77"/>
              </a:rPr>
              <a:t>Parkers #102</a:t>
            </a:r>
          </a:p>
          <a:p>
            <a:r>
              <a:rPr lang="en-US" sz="1200" cap="all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Rincon, GA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BF47A-956D-6C37-3DD2-D7EFB0983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18" y="540189"/>
            <a:ext cx="1843613" cy="9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6EAF6-9230-A4E6-5358-059DBA209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80B623-2C59-CEA7-0FB1-F8EB2A349D2F}"/>
              </a:ext>
            </a:extLst>
          </p:cNvPr>
          <p:cNvSpPr txBox="1"/>
          <p:nvPr/>
        </p:nvSpPr>
        <p:spPr>
          <a:xfrm>
            <a:off x="563671" y="2943616"/>
            <a:ext cx="41912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Brunson Construction Project Manager: Bobby Hass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Bluewater Construction Project Manager: Fred Whittle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8 auto fuel dispensers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5,500 sq ft convenience store with custom Bistro kitchen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4,104 sq ft auto fueling canopy 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Express carwash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32,260 sq ft of heavy duty concrete paving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7ADDAE-B7B7-2FE1-CC4A-46703A2B5353}"/>
              </a:ext>
            </a:extLst>
          </p:cNvPr>
          <p:cNvSpPr/>
          <p:nvPr/>
        </p:nvSpPr>
        <p:spPr>
          <a:xfrm>
            <a:off x="5498927" y="288098"/>
            <a:ext cx="7327726" cy="3745282"/>
          </a:xfrm>
          <a:prstGeom prst="roundRect">
            <a:avLst/>
          </a:prstGeom>
          <a:blipFill>
            <a:blip r:embed="rId2"/>
            <a:srcRect/>
            <a:stretch>
              <a:fillRect l="-44785" t="-45653" r="-12822" b="-5992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0D5CA6-985D-95FC-DFA9-193A5FF86166}"/>
              </a:ext>
            </a:extLst>
          </p:cNvPr>
          <p:cNvSpPr/>
          <p:nvPr/>
        </p:nvSpPr>
        <p:spPr>
          <a:xfrm>
            <a:off x="5498927" y="4191000"/>
            <a:ext cx="3492674" cy="3745282"/>
          </a:xfrm>
          <a:prstGeom prst="roundRect">
            <a:avLst/>
          </a:prstGeom>
          <a:blipFill>
            <a:blip r:embed="rId3"/>
            <a:srcRect/>
            <a:stretch>
              <a:fillRect l="-26310" t="-1003" r="-64326" b="100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556EEE3-8F0B-4084-42E2-9A4FDF8052C1}"/>
              </a:ext>
            </a:extLst>
          </p:cNvPr>
          <p:cNvSpPr/>
          <p:nvPr/>
        </p:nvSpPr>
        <p:spPr>
          <a:xfrm>
            <a:off x="9220200" y="4191000"/>
            <a:ext cx="3756764" cy="3745282"/>
          </a:xfrm>
          <a:prstGeom prst="roundRect">
            <a:avLst/>
          </a:prstGeom>
          <a:blipFill>
            <a:blip r:embed="rId4"/>
            <a:srcRect/>
            <a:stretch>
              <a:fillRect l="-38617" r="-3861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08BB12-525C-74E7-3B2F-494238C3BEC0}"/>
              </a:ext>
            </a:extLst>
          </p:cNvPr>
          <p:cNvSpPr/>
          <p:nvPr/>
        </p:nvSpPr>
        <p:spPr>
          <a:xfrm>
            <a:off x="-162838" y="1841326"/>
            <a:ext cx="4096011" cy="81419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0" bIns="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PT Serif" panose="020A0603040505020204" pitchFamily="18" charset="77"/>
              </a:rPr>
              <a:t>Bluewater #28</a:t>
            </a:r>
          </a:p>
          <a:p>
            <a:r>
              <a:rPr lang="en-US" sz="1200" cap="all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Summerville, SC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EA436-345A-398E-78AB-203D94235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91" y="793952"/>
            <a:ext cx="2745780" cy="5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1AD62B-F570-395A-7388-ADEECCC93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551030-11E8-09FA-1F59-E19D6674B7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-563671" y="-294362"/>
            <a:ext cx="7302674" cy="7302674"/>
          </a:xfrm>
          <a:prstGeom prst="rect">
            <a:avLst/>
          </a:prstGeom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64F431-CB23-90FD-609B-472D4C7691A8}"/>
              </a:ext>
            </a:extLst>
          </p:cNvPr>
          <p:cNvCxnSpPr>
            <a:cxnSpLocks/>
          </p:cNvCxnSpPr>
          <p:nvPr/>
        </p:nvCxnSpPr>
        <p:spPr>
          <a:xfrm>
            <a:off x="5288071" y="2855933"/>
            <a:ext cx="1615858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649DDD1-D2D0-45CF-C9A3-270DB39CA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51" y="5525560"/>
            <a:ext cx="3031299" cy="52191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EB5D401-534D-CB7D-02F3-1DFC241AA027}"/>
              </a:ext>
            </a:extLst>
          </p:cNvPr>
          <p:cNvSpPr txBox="1">
            <a:spLocks/>
          </p:cNvSpPr>
          <p:nvPr/>
        </p:nvSpPr>
        <p:spPr>
          <a:xfrm>
            <a:off x="1741118" y="2129424"/>
            <a:ext cx="8555277" cy="410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 cap="all" spc="1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D3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Brunson?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3B98950-016D-0A60-B13A-28250680BE40}"/>
              </a:ext>
            </a:extLst>
          </p:cNvPr>
          <p:cNvSpPr txBox="1">
            <a:spLocks/>
          </p:cNvSpPr>
          <p:nvPr/>
        </p:nvSpPr>
        <p:spPr>
          <a:xfrm>
            <a:off x="1741118" y="3178241"/>
            <a:ext cx="877030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43333"/>
                </a:solidFill>
                <a:effectLst/>
                <a:uLnTx/>
                <a:uFillTx/>
                <a:latin typeface="PT Serif" panose="020A0603040505020204" pitchFamily="18" charset="77"/>
                <a:ea typeface="+mn-ea"/>
                <a:cs typeface="+mn-cs"/>
              </a:rPr>
              <a:t>Your Ideal Partner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43333"/>
                </a:solidFill>
                <a:effectLst/>
                <a:uLnTx/>
                <a:uFillTx/>
                <a:latin typeface="PT Serif" panose="020A0603040505020204" pitchFamily="18" charset="77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43333"/>
                </a:solidFill>
                <a:effectLst/>
                <a:uLnTx/>
                <a:uFillTx/>
                <a:latin typeface="PT Serif" panose="020A0603040505020204" pitchFamily="18" charset="77"/>
                <a:ea typeface="+mn-ea"/>
                <a:cs typeface="+mn-cs"/>
              </a:rPr>
              <a:t>for C-Store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1093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0A5D3-C29C-648B-1AC6-20254C0A0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922967-C45F-9147-7F40-C4C9F888E4C5}"/>
              </a:ext>
            </a:extLst>
          </p:cNvPr>
          <p:cNvSpPr/>
          <p:nvPr/>
        </p:nvSpPr>
        <p:spPr>
          <a:xfrm>
            <a:off x="0" y="0"/>
            <a:ext cx="33201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A561E-3C1C-2D48-B0D1-CE23174B13BD}"/>
              </a:ext>
            </a:extLst>
          </p:cNvPr>
          <p:cNvSpPr txBox="1"/>
          <p:nvPr/>
        </p:nvSpPr>
        <p:spPr>
          <a:xfrm>
            <a:off x="345284" y="750473"/>
            <a:ext cx="2690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T Serif" panose="020A0603040505020204" pitchFamily="18" charset="77"/>
              </a:rPr>
              <a:t>C-Store</a:t>
            </a:r>
          </a:p>
          <a:p>
            <a:r>
              <a:rPr lang="en-US" sz="4000" dirty="0">
                <a:solidFill>
                  <a:schemeClr val="bg1"/>
                </a:solidFill>
                <a:latin typeface="PT Serif" panose="020A0603040505020204" pitchFamily="18" charset="77"/>
              </a:rPr>
              <a:t>Specialists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A7231A-0B76-C952-5AF9-C69EA5395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8" y="6042991"/>
            <a:ext cx="496957" cy="49695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75A8545-A766-7568-1A16-F7988BCA6C04}"/>
              </a:ext>
            </a:extLst>
          </p:cNvPr>
          <p:cNvGrpSpPr/>
          <p:nvPr/>
        </p:nvGrpSpPr>
        <p:grpSpPr>
          <a:xfrm>
            <a:off x="8299538" y="2212244"/>
            <a:ext cx="2838189" cy="1991541"/>
            <a:chOff x="923259" y="6267649"/>
            <a:chExt cx="2838189" cy="19915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6A5EFB-8294-541D-D28B-1C4C4EF4ACE2}"/>
                </a:ext>
              </a:extLst>
            </p:cNvPr>
            <p:cNvSpPr txBox="1"/>
            <p:nvPr/>
          </p:nvSpPr>
          <p:spPr>
            <a:xfrm>
              <a:off x="923259" y="6766474"/>
              <a:ext cx="2838189" cy="1492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Finishing Crew</a:t>
              </a:r>
            </a:p>
            <a:p>
              <a:r>
                <a:rPr lang="en-US" sz="1800" dirty="0">
                  <a:solidFill>
                    <a:schemeClr val="tx1"/>
                  </a:solidFill>
                </a:rPr>
                <a:t>Projects finish strong with predictably high quality finishes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A210339-CAB2-B545-783D-D21B72D72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949" y="6267649"/>
              <a:ext cx="459288" cy="41144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3B43A2-388F-3DEF-57C9-C1B8BFD36C14}"/>
              </a:ext>
            </a:extLst>
          </p:cNvPr>
          <p:cNvGrpSpPr/>
          <p:nvPr/>
        </p:nvGrpSpPr>
        <p:grpSpPr>
          <a:xfrm>
            <a:off x="8299538" y="547310"/>
            <a:ext cx="3186829" cy="1454111"/>
            <a:chOff x="4694128" y="2373037"/>
            <a:chExt cx="3186829" cy="14541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8E28AF-8D76-36DB-F7D9-B650222C205C}"/>
                </a:ext>
              </a:extLst>
            </p:cNvPr>
            <p:cNvSpPr txBox="1"/>
            <p:nvPr/>
          </p:nvSpPr>
          <p:spPr>
            <a:xfrm>
              <a:off x="4694128" y="2888429"/>
              <a:ext cx="3186829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Self-Performing Capabilities</a:t>
              </a:r>
            </a:p>
            <a:p>
              <a:r>
                <a:rPr lang="en-US" sz="1800" dirty="0">
                  <a:solidFill>
                    <a:schemeClr val="tx1"/>
                  </a:solidFill>
                </a:rPr>
                <a:t>Greater control, better quality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2A4EB8-1268-F8E8-FCEF-2414EE0D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5547" y="2373037"/>
              <a:ext cx="414403" cy="41440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60278E-02CE-0540-408C-0E8E9CF2D0B5}"/>
              </a:ext>
            </a:extLst>
          </p:cNvPr>
          <p:cNvGrpSpPr/>
          <p:nvPr/>
        </p:nvGrpSpPr>
        <p:grpSpPr>
          <a:xfrm>
            <a:off x="8299538" y="4414609"/>
            <a:ext cx="3320143" cy="1989889"/>
            <a:chOff x="7864252" y="9389171"/>
            <a:chExt cx="3320143" cy="19898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4F0AE3-F439-B6B4-C798-890F60245786}"/>
                </a:ext>
              </a:extLst>
            </p:cNvPr>
            <p:cNvSpPr txBox="1"/>
            <p:nvPr/>
          </p:nvSpPr>
          <p:spPr>
            <a:xfrm>
              <a:off x="7864252" y="9886344"/>
              <a:ext cx="3320143" cy="1492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 Coordination of specialty contractors</a:t>
              </a:r>
            </a:p>
            <a:p>
              <a:pPr>
                <a:spcAft>
                  <a:spcPts val="600"/>
                </a:spcAft>
              </a:pPr>
              <a:r>
                <a:rPr lang="en-US" dirty="0"/>
                <a:t>Fuel equipment and canopy companies, car wash equipment, and food service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9C861BC-B695-EAA9-E0E5-DFDF6AE1B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1329" y="9389171"/>
              <a:ext cx="397994" cy="41457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5B7571-75FD-D1AC-5BCF-B6215973BD94}"/>
              </a:ext>
            </a:extLst>
          </p:cNvPr>
          <p:cNvGrpSpPr/>
          <p:nvPr/>
        </p:nvGrpSpPr>
        <p:grpSpPr>
          <a:xfrm>
            <a:off x="4281803" y="2212244"/>
            <a:ext cx="2740068" cy="1723328"/>
            <a:chOff x="8325628" y="-1543665"/>
            <a:chExt cx="2740068" cy="1723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12DA22-64E2-B06E-B6BC-953C55DB0CC4}"/>
                </a:ext>
              </a:extLst>
            </p:cNvPr>
            <p:cNvSpPr txBox="1"/>
            <p:nvPr/>
          </p:nvSpPr>
          <p:spPr>
            <a:xfrm>
              <a:off x="8325628" y="-1036054"/>
              <a:ext cx="2740068" cy="1215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 Access to owners</a:t>
              </a:r>
            </a:p>
            <a:p>
              <a:r>
                <a:rPr lang="en-US" sz="1800" dirty="0">
                  <a:solidFill>
                    <a:schemeClr val="tx1"/>
                  </a:solidFill>
                </a:rPr>
                <a:t>Quick answers, fast decisions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0B2166-5474-AEFC-CD3D-6378969B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7047" y="-1543665"/>
              <a:ext cx="420926" cy="42092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9B9B65-03E6-195A-C141-505434112BD1}"/>
              </a:ext>
            </a:extLst>
          </p:cNvPr>
          <p:cNvGrpSpPr/>
          <p:nvPr/>
        </p:nvGrpSpPr>
        <p:grpSpPr>
          <a:xfrm>
            <a:off x="4279532" y="4414609"/>
            <a:ext cx="3186829" cy="1500748"/>
            <a:chOff x="4594169" y="1999367"/>
            <a:chExt cx="3186829" cy="150074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5ABD7F-D857-9BAE-3F73-0D7B967396C0}"/>
                </a:ext>
              </a:extLst>
            </p:cNvPr>
            <p:cNvSpPr txBox="1"/>
            <p:nvPr/>
          </p:nvSpPr>
          <p:spPr>
            <a:xfrm>
              <a:off x="4594169" y="2530619"/>
              <a:ext cx="3186829" cy="969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Transparency &amp; Trust</a:t>
              </a:r>
            </a:p>
            <a:p>
              <a:r>
                <a:rPr lang="en-US" dirty="0"/>
                <a:t>Integrity and clear communication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FAA2-D30F-6A97-2159-FC6132830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3155" y="1999367"/>
              <a:ext cx="529515" cy="41440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BD94D8-25AB-5C4A-D42E-14888A6A8BD2}"/>
              </a:ext>
            </a:extLst>
          </p:cNvPr>
          <p:cNvGrpSpPr/>
          <p:nvPr/>
        </p:nvGrpSpPr>
        <p:grpSpPr>
          <a:xfrm>
            <a:off x="4281803" y="513499"/>
            <a:ext cx="3422737" cy="1481283"/>
            <a:chOff x="4544850" y="-37643"/>
            <a:chExt cx="3422737" cy="14812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CD22AF-A421-1FB8-4C79-37DFBADDC03F}"/>
                </a:ext>
              </a:extLst>
            </p:cNvPr>
            <p:cNvSpPr txBox="1"/>
            <p:nvPr/>
          </p:nvSpPr>
          <p:spPr>
            <a:xfrm>
              <a:off x="4544850" y="474144"/>
              <a:ext cx="3422737" cy="969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Experienced leadership</a:t>
              </a:r>
            </a:p>
            <a:p>
              <a:r>
                <a:rPr lang="en-US" dirty="0"/>
                <a:t>78 years of combined leadership experience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A770DE2-BF71-872F-7E9E-86F84BA1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94170" y="-37643"/>
              <a:ext cx="485123" cy="485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20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77494-78C8-D76B-0DDD-4A5D78FDB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61231-84A1-E47B-4588-B1BA920FB6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332"/>
          <a:stretch>
            <a:fillRect/>
          </a:stretch>
        </p:blipFill>
        <p:spPr>
          <a:xfrm>
            <a:off x="2769325" y="-629"/>
            <a:ext cx="9531771" cy="6858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69CF68-8831-3AB5-550C-617906E85322}"/>
              </a:ext>
            </a:extLst>
          </p:cNvPr>
          <p:cNvSpPr/>
          <p:nvPr/>
        </p:nvSpPr>
        <p:spPr>
          <a:xfrm>
            <a:off x="0" y="0"/>
            <a:ext cx="355739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EEA30-6BF3-8229-BDE1-CC78D883CE6F}"/>
              </a:ext>
            </a:extLst>
          </p:cNvPr>
          <p:cNvSpPr txBox="1"/>
          <p:nvPr/>
        </p:nvSpPr>
        <p:spPr>
          <a:xfrm>
            <a:off x="345283" y="750473"/>
            <a:ext cx="302493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77"/>
                <a:ea typeface="+mn-ea"/>
                <a:cs typeface="+mn-cs"/>
              </a:rPr>
              <a:t>Let’s build something together.</a:t>
            </a:r>
          </a:p>
          <a:p>
            <a:pPr lvl="0">
              <a:spcAft>
                <a:spcPts val="3600"/>
              </a:spcAft>
            </a:pPr>
            <a:r>
              <a:rPr lang="en-US" sz="2200" dirty="0">
                <a:solidFill>
                  <a:schemeClr val="bg1"/>
                </a:solidFill>
              </a:rPr>
              <a:t>Let us show you how Brunson builds better - from fuel tank installs to final inspection.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erif" panose="020A0603040505020204" pitchFamily="18" charset="77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213124-30FE-EB0F-5B7D-3B3392CA8235}"/>
              </a:ext>
            </a:extLst>
          </p:cNvPr>
          <p:cNvGrpSpPr/>
          <p:nvPr/>
        </p:nvGrpSpPr>
        <p:grpSpPr>
          <a:xfrm>
            <a:off x="8699862" y="700860"/>
            <a:ext cx="3609703" cy="849265"/>
            <a:chOff x="8699862" y="504917"/>
            <a:chExt cx="3609703" cy="8492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82F6F7F-3B5F-F061-490D-17A228CC549C}"/>
                </a:ext>
              </a:extLst>
            </p:cNvPr>
            <p:cNvSpPr/>
            <p:nvPr/>
          </p:nvSpPr>
          <p:spPr>
            <a:xfrm>
              <a:off x="8699862" y="504917"/>
              <a:ext cx="3609703" cy="8492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0A1AEE3-7A56-0592-54BB-A286C405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679" y="665712"/>
              <a:ext cx="3082834" cy="53079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A29B35-E18B-D410-5D2C-A28FA49045FA}"/>
              </a:ext>
            </a:extLst>
          </p:cNvPr>
          <p:cNvGrpSpPr/>
          <p:nvPr/>
        </p:nvGrpSpPr>
        <p:grpSpPr>
          <a:xfrm>
            <a:off x="4219303" y="6061165"/>
            <a:ext cx="8085908" cy="391885"/>
            <a:chOff x="4219303" y="6061165"/>
            <a:chExt cx="8085908" cy="39188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63BDC2-AA05-9575-0221-87C4F4A27963}"/>
                </a:ext>
              </a:extLst>
            </p:cNvPr>
            <p:cNvSpPr/>
            <p:nvPr/>
          </p:nvSpPr>
          <p:spPr>
            <a:xfrm>
              <a:off x="4219303" y="6061165"/>
              <a:ext cx="8085908" cy="3918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r"/>
              <a:r>
                <a:rPr lang="en-US" sz="1300" dirty="0">
                  <a:solidFill>
                    <a:schemeClr val="bg1"/>
                  </a:solidFill>
                </a:rPr>
                <a:t> brunson-construction.com                803-943-2619              616 Railroad Ave W, Hampton, SC 29924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F526B09-A715-CE79-0DEB-0EF62540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3554" y="6139057"/>
              <a:ext cx="169644" cy="2356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40F1E4A-0F56-9804-DD98-FD122854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5381" y="6150427"/>
              <a:ext cx="208643" cy="2086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ABBD80-73CC-6D8F-20A5-2199677E5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7496" y="6163492"/>
              <a:ext cx="208643" cy="20864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FB9285-4FEB-492E-1DA1-1AA9989A73EC}"/>
              </a:ext>
            </a:extLst>
          </p:cNvPr>
          <p:cNvGrpSpPr/>
          <p:nvPr/>
        </p:nvGrpSpPr>
        <p:grpSpPr>
          <a:xfrm>
            <a:off x="418012" y="5133704"/>
            <a:ext cx="1267096" cy="1267096"/>
            <a:chOff x="5159829" y="2730137"/>
            <a:chExt cx="1920240" cy="1920240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F3BEB366-BED4-01FA-DAA1-897D207E2F65}"/>
                </a:ext>
              </a:extLst>
            </p:cNvPr>
            <p:cNvSpPr/>
            <p:nvPr/>
          </p:nvSpPr>
          <p:spPr>
            <a:xfrm>
              <a:off x="5159829" y="2730137"/>
              <a:ext cx="1920240" cy="19202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49D8897-67B2-D69F-934B-E333BA4EA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9017" y="2767148"/>
              <a:ext cx="1844041" cy="184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3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B9C35E-F14A-8414-6D5E-F0594DDBC770}"/>
              </a:ext>
            </a:extLst>
          </p:cNvPr>
          <p:cNvSpPr/>
          <p:nvPr/>
        </p:nvSpPr>
        <p:spPr>
          <a:xfrm>
            <a:off x="0" y="0"/>
            <a:ext cx="33201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EAED50-384B-F3A8-365C-FA1250414864}"/>
              </a:ext>
            </a:extLst>
          </p:cNvPr>
          <p:cNvGrpSpPr/>
          <p:nvPr/>
        </p:nvGrpSpPr>
        <p:grpSpPr>
          <a:xfrm>
            <a:off x="6743045" y="808382"/>
            <a:ext cx="2438400" cy="2796209"/>
            <a:chOff x="6743045" y="808382"/>
            <a:chExt cx="2438400" cy="279620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23338DB-C2B2-7382-8F15-430E66DC2963}"/>
                </a:ext>
              </a:extLst>
            </p:cNvPr>
            <p:cNvCxnSpPr/>
            <p:nvPr/>
          </p:nvCxnSpPr>
          <p:spPr>
            <a:xfrm>
              <a:off x="6743045" y="861391"/>
              <a:ext cx="0" cy="2743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C857DC-373B-E57E-8F38-983D00D613A9}"/>
                </a:ext>
              </a:extLst>
            </p:cNvPr>
            <p:cNvSpPr txBox="1"/>
            <p:nvPr/>
          </p:nvSpPr>
          <p:spPr>
            <a:xfrm>
              <a:off x="6875567" y="808382"/>
              <a:ext cx="2305878" cy="568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Gregg Brunson</a:t>
              </a:r>
            </a:p>
            <a:p>
              <a:pPr>
                <a:lnSpc>
                  <a:spcPct val="110000"/>
                </a:lnSpc>
              </a:pPr>
              <a:r>
                <a:rPr lang="en-US" sz="1100" spc="100" dirty="0"/>
                <a:t>SENIOR VICE PRESIDENT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B765855-9E04-9791-37F4-720F41AA043B}"/>
              </a:ext>
            </a:extLst>
          </p:cNvPr>
          <p:cNvSpPr txBox="1"/>
          <p:nvPr/>
        </p:nvSpPr>
        <p:spPr>
          <a:xfrm>
            <a:off x="345284" y="750473"/>
            <a:ext cx="2690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T Serif" panose="020A0603040505020204" pitchFamily="18" charset="77"/>
              </a:rPr>
              <a:t>Meet Our Leadership Team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4C4B11-92EA-0F22-5683-57D1BE5554F3}"/>
              </a:ext>
            </a:extLst>
          </p:cNvPr>
          <p:cNvGrpSpPr/>
          <p:nvPr/>
        </p:nvGrpSpPr>
        <p:grpSpPr>
          <a:xfrm>
            <a:off x="3808690" y="868017"/>
            <a:ext cx="2438400" cy="2796209"/>
            <a:chOff x="873334" y="861391"/>
            <a:chExt cx="2438400" cy="279620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7F13AE-4845-CEDD-513D-918A0CF16ACF}"/>
                </a:ext>
              </a:extLst>
            </p:cNvPr>
            <p:cNvCxnSpPr/>
            <p:nvPr/>
          </p:nvCxnSpPr>
          <p:spPr>
            <a:xfrm>
              <a:off x="873334" y="914400"/>
              <a:ext cx="0" cy="2743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8AF532-AF7A-A115-FC92-7CFD87E8DFD5}"/>
                </a:ext>
              </a:extLst>
            </p:cNvPr>
            <p:cNvSpPr txBox="1"/>
            <p:nvPr/>
          </p:nvSpPr>
          <p:spPr>
            <a:xfrm>
              <a:off x="1005856" y="861391"/>
              <a:ext cx="2305878" cy="568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Wallie Hiers</a:t>
              </a:r>
            </a:p>
            <a:p>
              <a:pPr>
                <a:lnSpc>
                  <a:spcPct val="110000"/>
                </a:lnSpc>
              </a:pPr>
              <a:r>
                <a:rPr lang="en-US" sz="1100" spc="100" dirty="0"/>
                <a:t>PRESIDENT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E987AF-6750-B98D-421B-D2148848C3B4}"/>
              </a:ext>
            </a:extLst>
          </p:cNvPr>
          <p:cNvGrpSpPr/>
          <p:nvPr/>
        </p:nvGrpSpPr>
        <p:grpSpPr>
          <a:xfrm>
            <a:off x="9677400" y="815008"/>
            <a:ext cx="2438400" cy="2984260"/>
            <a:chOff x="3882887" y="808382"/>
            <a:chExt cx="2438400" cy="29842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FB5AD6-91B0-0B07-E906-3893C1D825F4}"/>
                </a:ext>
              </a:extLst>
            </p:cNvPr>
            <p:cNvCxnSpPr>
              <a:cxnSpLocks/>
            </p:cNvCxnSpPr>
            <p:nvPr/>
          </p:nvCxnSpPr>
          <p:spPr>
            <a:xfrm>
              <a:off x="3882887" y="861391"/>
              <a:ext cx="0" cy="293125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39FBAE-6293-55A3-7FC9-FC13395E2CFE}"/>
                </a:ext>
              </a:extLst>
            </p:cNvPr>
            <p:cNvSpPr txBox="1"/>
            <p:nvPr/>
          </p:nvSpPr>
          <p:spPr>
            <a:xfrm>
              <a:off x="4015409" y="808382"/>
              <a:ext cx="2305878" cy="568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Chase Hiers</a:t>
              </a:r>
            </a:p>
            <a:p>
              <a:pPr>
                <a:lnSpc>
                  <a:spcPct val="110000"/>
                </a:lnSpc>
              </a:pPr>
              <a:r>
                <a:rPr lang="en-US" sz="1100" spc="100" dirty="0"/>
                <a:t>VICE PRESIDENT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150B4A6-90DD-860A-D033-89ED40B6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8" y="6042991"/>
            <a:ext cx="496957" cy="496957"/>
          </a:xfrm>
          <a:prstGeom prst="rect">
            <a:avLst/>
          </a:prstGeom>
        </p:spPr>
      </p:pic>
      <p:pic>
        <p:nvPicPr>
          <p:cNvPr id="3" name="Picture 2" descr="A group of men standing in different poses&#10;&#10;AI-generated content may be incorrect.">
            <a:extLst>
              <a:ext uri="{FF2B5EF4-FFF2-40B4-BE49-F238E27FC236}">
                <a16:creationId xmlns:a16="http://schemas.microsoft.com/office/drawing/2014/main" id="{5B8032BE-1EBE-9C6D-9D35-3BCCC20F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49831"/>
            <a:ext cx="10325634" cy="58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2E1E59-ED57-839F-C0A1-B0448EC74E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-563671" y="-294362"/>
            <a:ext cx="7302674" cy="7302674"/>
          </a:xfrm>
          <a:prstGeom prst="rect">
            <a:avLst/>
          </a:prstGeom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21B4ED2-1399-68FF-AB38-E2D2395DD8DD}"/>
              </a:ext>
            </a:extLst>
          </p:cNvPr>
          <p:cNvCxnSpPr>
            <a:cxnSpLocks/>
          </p:cNvCxnSpPr>
          <p:nvPr/>
        </p:nvCxnSpPr>
        <p:spPr>
          <a:xfrm>
            <a:off x="5288071" y="2855933"/>
            <a:ext cx="1615858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8399A75-DB52-456E-7058-40319033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51" y="5525560"/>
            <a:ext cx="3031299" cy="52191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5049C2A-AC98-E030-E312-7AF99C25346D}"/>
              </a:ext>
            </a:extLst>
          </p:cNvPr>
          <p:cNvSpPr txBox="1">
            <a:spLocks/>
          </p:cNvSpPr>
          <p:nvPr/>
        </p:nvSpPr>
        <p:spPr>
          <a:xfrm>
            <a:off x="1741118" y="2129424"/>
            <a:ext cx="8555277" cy="410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 cap="all" spc="1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your C-Store construction Specialists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4101897-4702-557B-ED00-1BB1E10F9F08}"/>
              </a:ext>
            </a:extLst>
          </p:cNvPr>
          <p:cNvSpPr txBox="1">
            <a:spLocks/>
          </p:cNvSpPr>
          <p:nvPr/>
        </p:nvSpPr>
        <p:spPr>
          <a:xfrm>
            <a:off x="1741118" y="3178241"/>
            <a:ext cx="877030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Critical Expertise in High-Visibility, High-Traffic Retail Spaces</a:t>
            </a:r>
          </a:p>
        </p:txBody>
      </p:sp>
    </p:spTree>
    <p:extLst>
      <p:ext uri="{BB962C8B-B14F-4D97-AF65-F5344CB8AC3E}">
        <p14:creationId xmlns:p14="http://schemas.microsoft.com/office/powerpoint/2010/main" val="38002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521F-B142-909F-EA97-899B1788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07E69D-0307-C082-EC1A-6EBC852D5E86}"/>
              </a:ext>
            </a:extLst>
          </p:cNvPr>
          <p:cNvSpPr/>
          <p:nvPr/>
        </p:nvSpPr>
        <p:spPr>
          <a:xfrm>
            <a:off x="6354630" y="663880"/>
            <a:ext cx="8229599" cy="5586608"/>
          </a:xfrm>
          <a:prstGeom prst="roundRect">
            <a:avLst/>
          </a:prstGeom>
          <a:blipFill>
            <a:blip r:embed="rId2"/>
            <a:srcRect/>
            <a:stretch>
              <a:fillRect l="-12" r="-183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9B655-B7A1-F81D-7448-51D5692D71EA}"/>
              </a:ext>
            </a:extLst>
          </p:cNvPr>
          <p:cNvSpPr txBox="1"/>
          <p:nvPr/>
        </p:nvSpPr>
        <p:spPr>
          <a:xfrm>
            <a:off x="400833" y="563671"/>
            <a:ext cx="415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PT Serif" panose="020A0603040505020204" pitchFamily="18" charset="77"/>
              </a:rPr>
              <a:t>Brunson is Built for C-Stores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34639-6EB3-BD6F-EE6D-C4F42A39CBF9}"/>
              </a:ext>
            </a:extLst>
          </p:cNvPr>
          <p:cNvSpPr txBox="1"/>
          <p:nvPr/>
        </p:nvSpPr>
        <p:spPr>
          <a:xfrm>
            <a:off x="701459" y="2297987"/>
            <a:ext cx="49939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Over 75 years </a:t>
            </a:r>
            <a:r>
              <a:rPr lang="en-US" dirty="0"/>
              <a:t>building and renovating convenience stores across South Carolina and Georgia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Experience</a:t>
            </a:r>
            <a:r>
              <a:rPr lang="en-US" dirty="0"/>
              <a:t> with regional chains and single-site developers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Proven</a:t>
            </a:r>
            <a:r>
              <a:rPr lang="en-US" dirty="0"/>
              <a:t> in ground-up builds, remodels, and multi-site developments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Experienced</a:t>
            </a:r>
            <a:r>
              <a:rPr lang="en-US" dirty="0"/>
              <a:t> in fuel equipment systems, car wash integrations, and canopy systems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Collaborate</a:t>
            </a:r>
            <a:r>
              <a:rPr lang="en-US" dirty="0"/>
              <a:t> with fast food tenants or in house food service arrangements</a:t>
            </a:r>
          </a:p>
        </p:txBody>
      </p:sp>
    </p:spTree>
    <p:extLst>
      <p:ext uri="{BB962C8B-B14F-4D97-AF65-F5344CB8AC3E}">
        <p14:creationId xmlns:p14="http://schemas.microsoft.com/office/powerpoint/2010/main" val="2889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B547-6F3E-9079-4A0B-5AAED02E6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B67AFA-BC5B-C333-26E8-D535AFAC26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3292C-ED52-5C62-703B-0BF8ACA41CF6}"/>
              </a:ext>
            </a:extLst>
          </p:cNvPr>
          <p:cNvSpPr txBox="1"/>
          <p:nvPr/>
        </p:nvSpPr>
        <p:spPr>
          <a:xfrm>
            <a:off x="400833" y="563671"/>
            <a:ext cx="415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PT Serif" panose="020A0603040505020204" pitchFamily="18" charset="77"/>
              </a:rPr>
              <a:t>Brunson is Built for C-Stores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9298E-0B97-E978-F435-10F4D0122F70}"/>
              </a:ext>
            </a:extLst>
          </p:cNvPr>
          <p:cNvSpPr txBox="1"/>
          <p:nvPr/>
        </p:nvSpPr>
        <p:spPr>
          <a:xfrm>
            <a:off x="414076" y="2206547"/>
            <a:ext cx="4745753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chemeClr val="tx2"/>
              </a:buClr>
            </a:pPr>
            <a:r>
              <a:rPr lang="en-US" sz="2400" b="1" dirty="0"/>
              <a:t>Dozens of convenience store projects </a:t>
            </a:r>
            <a:r>
              <a:rPr lang="en-US" sz="2400" dirty="0"/>
              <a:t>have been completed throughout South Carolina and Georgia over the past 25 years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7FA218-38E5-3A0D-313A-D159E709D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908" y="1306286"/>
            <a:ext cx="308544" cy="428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87097-55B8-38E1-B995-35F80B744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4572000"/>
            <a:ext cx="308544" cy="428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2F606-B3DC-5446-34DC-7033DD90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881" y="3124200"/>
            <a:ext cx="308544" cy="428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276B0-C0E5-A373-1A5C-AFD09F4C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263" y="3570515"/>
            <a:ext cx="308544" cy="428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F90556-CB94-EA51-1EC8-AC6E866E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504" y="1539240"/>
            <a:ext cx="308544" cy="428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628381-BC2D-6827-7999-40857777F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8" y="3574868"/>
            <a:ext cx="308544" cy="428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D1955-0AD9-BC83-ED20-F9CBEB397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577" y="2109651"/>
            <a:ext cx="308544" cy="428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9D54C8-9CC5-5925-7F29-94DF75B41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03" y="5812943"/>
            <a:ext cx="3031299" cy="521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2EA177-9657-F4DB-398A-DDCE7CAA2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2741023"/>
            <a:ext cx="308544" cy="428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69F1A4-830F-2144-0230-AC0E44214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983" y="2505891"/>
            <a:ext cx="308544" cy="428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0239E-D94C-EAA5-3243-EA90C6D3E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1752600"/>
            <a:ext cx="308544" cy="4285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282EA4-4C12-B287-5288-819280313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904" y="2270760"/>
            <a:ext cx="308544" cy="428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F2AE08-7FD8-C1DF-7EB1-E1622BC4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656" y="3108960"/>
            <a:ext cx="308544" cy="4285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98C29A-7861-CBC7-C084-40316AB9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7976" y="1935480"/>
            <a:ext cx="308544" cy="4285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B0CE06-7BD8-FEFB-D3CA-86A7577E4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944" y="2023872"/>
            <a:ext cx="308544" cy="4285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8CDD51-A773-0148-C792-753D0832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784" y="1536192"/>
            <a:ext cx="308544" cy="4285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88BC5-7A7C-22C7-B0E9-CACB6FEE8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577" y="2904453"/>
            <a:ext cx="308544" cy="4285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7968CD-9B57-B1B4-DF5C-631865539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265" y="2854598"/>
            <a:ext cx="308544" cy="428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5DBC2-15AE-295B-B6CF-E52190703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833" y="1944535"/>
            <a:ext cx="308544" cy="428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6DA0B-2942-C621-A78C-51BA8088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573" y="2187453"/>
            <a:ext cx="308544" cy="4285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23143F-A3B1-3C1C-6090-EA601BD54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523" y="2089694"/>
            <a:ext cx="308544" cy="4285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3A9EBD-2E4F-E08D-651B-3D9398647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76" y="1622807"/>
            <a:ext cx="308544" cy="4285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63C6B1-B210-9F97-2DDD-0EDB19945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924" y="2615987"/>
            <a:ext cx="308544" cy="4285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586A6B-A50B-E000-77C0-595B292B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563" y="3241998"/>
            <a:ext cx="308544" cy="4285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5B2735-9E26-51A9-5DE0-118FEDEF4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563" y="3563155"/>
            <a:ext cx="308544" cy="4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30DDA-BF8A-4DFB-EDAE-0E613640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E43EBC-4FE2-A34F-F780-44182912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-563671" y="-294362"/>
            <a:ext cx="7302674" cy="7302674"/>
          </a:xfrm>
          <a:prstGeom prst="rect">
            <a:avLst/>
          </a:prstGeom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0AF4B4-F7B7-0D80-B7C4-D4DAFF746A0A}"/>
              </a:ext>
            </a:extLst>
          </p:cNvPr>
          <p:cNvCxnSpPr>
            <a:cxnSpLocks/>
          </p:cNvCxnSpPr>
          <p:nvPr/>
        </p:nvCxnSpPr>
        <p:spPr>
          <a:xfrm>
            <a:off x="5288071" y="2855933"/>
            <a:ext cx="1615858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39C556C-FD93-0C9E-8F90-0A138568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51" y="5525560"/>
            <a:ext cx="3031299" cy="52191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C93810A-ED58-8483-0FEE-0327C2E7B320}"/>
              </a:ext>
            </a:extLst>
          </p:cNvPr>
          <p:cNvSpPr txBox="1">
            <a:spLocks/>
          </p:cNvSpPr>
          <p:nvPr/>
        </p:nvSpPr>
        <p:spPr>
          <a:xfrm>
            <a:off x="1741118" y="2129424"/>
            <a:ext cx="8555277" cy="410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 cap="all" spc="1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D3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C-Store construction Managers Value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43785C-C595-82D6-2480-5388C0FCD21C}"/>
              </a:ext>
            </a:extLst>
          </p:cNvPr>
          <p:cNvSpPr txBox="1">
            <a:spLocks/>
          </p:cNvSpPr>
          <p:nvPr/>
        </p:nvSpPr>
        <p:spPr>
          <a:xfrm>
            <a:off x="1741118" y="3178241"/>
            <a:ext cx="877030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43333"/>
                </a:solidFill>
                <a:effectLst/>
                <a:uLnTx/>
                <a:uFillTx/>
                <a:latin typeface="PT Serif" panose="020A0603040505020204" pitchFamily="18" charset="77"/>
                <a:ea typeface="+mn-ea"/>
                <a:cs typeface="+mn-cs"/>
              </a:rPr>
              <a:t>We Understand What You’re Up Against</a:t>
            </a:r>
          </a:p>
        </p:txBody>
      </p:sp>
    </p:spTree>
    <p:extLst>
      <p:ext uri="{BB962C8B-B14F-4D97-AF65-F5344CB8AC3E}">
        <p14:creationId xmlns:p14="http://schemas.microsoft.com/office/powerpoint/2010/main" val="28349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2DB9F52-5FCF-8FDD-E0A3-8A137FB97B42}"/>
              </a:ext>
            </a:extLst>
          </p:cNvPr>
          <p:cNvSpPr/>
          <p:nvPr/>
        </p:nvSpPr>
        <p:spPr>
          <a:xfrm>
            <a:off x="7853819" y="638828"/>
            <a:ext cx="8079287" cy="5586608"/>
          </a:xfrm>
          <a:prstGeom prst="roundRect">
            <a:avLst/>
          </a:prstGeom>
          <a:blipFill dpi="0" rotWithShape="1">
            <a:blip r:embed="rId2"/>
            <a:srcRect/>
            <a:stretch>
              <a:fillRect t="-1000" r="10000" b="-3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44B76-E0F6-A394-96AB-7D032716D551}"/>
              </a:ext>
            </a:extLst>
          </p:cNvPr>
          <p:cNvSpPr txBox="1"/>
          <p:nvPr/>
        </p:nvSpPr>
        <p:spPr>
          <a:xfrm>
            <a:off x="400833" y="563671"/>
            <a:ext cx="583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PT Serif" panose="020A0603040505020204" pitchFamily="18" charset="77"/>
              </a:rPr>
              <a:t>Project Challenges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FBC4FD-5F3A-337A-6668-FDB37294ED46}"/>
              </a:ext>
            </a:extLst>
          </p:cNvPr>
          <p:cNvGrpSpPr/>
          <p:nvPr/>
        </p:nvGrpSpPr>
        <p:grpSpPr>
          <a:xfrm>
            <a:off x="515654" y="1567842"/>
            <a:ext cx="3104367" cy="2302700"/>
            <a:chOff x="515654" y="1567842"/>
            <a:chExt cx="3104367" cy="23027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CA49B53-0589-2BD5-D176-66D447CA04E8}"/>
                </a:ext>
              </a:extLst>
            </p:cNvPr>
            <p:cNvSpPr/>
            <p:nvPr/>
          </p:nvSpPr>
          <p:spPr>
            <a:xfrm>
              <a:off x="515654" y="1567842"/>
              <a:ext cx="3104367" cy="23027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Tight Schedules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Time is money when locations generate daily revenue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5921A5-12D7-A73C-6752-12B63D19F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997" y="1819282"/>
              <a:ext cx="530478" cy="53047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2B4DB-A0BA-9DCB-5809-88580B650C35}"/>
              </a:ext>
            </a:extLst>
          </p:cNvPr>
          <p:cNvGrpSpPr/>
          <p:nvPr/>
        </p:nvGrpSpPr>
        <p:grpSpPr>
          <a:xfrm>
            <a:off x="3886200" y="1567842"/>
            <a:ext cx="3104367" cy="2302700"/>
            <a:chOff x="3886200" y="1567842"/>
            <a:chExt cx="3104367" cy="23027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7C2CE45-4772-03D5-E596-0BA81B7650BC}"/>
                </a:ext>
              </a:extLst>
            </p:cNvPr>
            <p:cNvSpPr/>
            <p:nvPr/>
          </p:nvSpPr>
          <p:spPr>
            <a:xfrm>
              <a:off x="3886200" y="1567842"/>
              <a:ext cx="3104367" cy="23027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Permit &amp; Inspection Coordination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Delays between design teams and municipalities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41093B-002E-1DCE-B6CF-D0F737BA3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9814" y="1820062"/>
              <a:ext cx="540968" cy="52969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C262AE-1C73-10B2-0436-871FA83B27E2}"/>
              </a:ext>
            </a:extLst>
          </p:cNvPr>
          <p:cNvGrpSpPr/>
          <p:nvPr/>
        </p:nvGrpSpPr>
        <p:grpSpPr>
          <a:xfrm>
            <a:off x="3886199" y="4114800"/>
            <a:ext cx="3104367" cy="2302700"/>
            <a:chOff x="3886199" y="4114800"/>
            <a:chExt cx="3104367" cy="23027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52222A87-8B42-784A-69EA-A8CBCDC58A9A}"/>
                </a:ext>
              </a:extLst>
            </p:cNvPr>
            <p:cNvSpPr/>
            <p:nvPr/>
          </p:nvSpPr>
          <p:spPr>
            <a:xfrm>
              <a:off x="3886199" y="4114800"/>
              <a:ext cx="3104367" cy="23027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High-Quality Finishes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Inconsistent quality of work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C2552C-F2A9-6C8A-E1FF-1CF27EA0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9814" y="4421686"/>
              <a:ext cx="391409" cy="4868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D4401A-B9B7-7A8F-9490-FC1445CE1E87}"/>
              </a:ext>
            </a:extLst>
          </p:cNvPr>
          <p:cNvGrpSpPr/>
          <p:nvPr/>
        </p:nvGrpSpPr>
        <p:grpSpPr>
          <a:xfrm>
            <a:off x="515654" y="4114800"/>
            <a:ext cx="3104367" cy="2302700"/>
            <a:chOff x="515654" y="4114800"/>
            <a:chExt cx="3104367" cy="230270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FBEC05D-95B2-3BDE-5E12-C75668BECB87}"/>
                </a:ext>
              </a:extLst>
            </p:cNvPr>
            <p:cNvSpPr/>
            <p:nvPr/>
          </p:nvSpPr>
          <p:spPr>
            <a:xfrm>
              <a:off x="515654" y="4114800"/>
              <a:ext cx="3104367" cy="23027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Utility Coordination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Water, sewer, natural gas, power — no room for surprises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23A0FE-0E12-83C4-929A-E795818FC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997" y="4421686"/>
              <a:ext cx="530478" cy="43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8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8A76C-CD7B-C6A0-C955-DF8ECFD45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6B80512-FB22-AA96-B4F1-44245DA124D6}"/>
              </a:ext>
            </a:extLst>
          </p:cNvPr>
          <p:cNvSpPr/>
          <p:nvPr/>
        </p:nvSpPr>
        <p:spPr>
          <a:xfrm>
            <a:off x="7853819" y="638828"/>
            <a:ext cx="8079287" cy="5586608"/>
          </a:xfrm>
          <a:prstGeom prst="roundRect">
            <a:avLst/>
          </a:prstGeom>
          <a:blipFill>
            <a:blip r:embed="rId2"/>
            <a:srcRect/>
            <a:stretch>
              <a:fillRect l="-50199" t="-224" r="31661" b="22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2ED58-AD8A-16C7-AB3E-40983C9A7104}"/>
              </a:ext>
            </a:extLst>
          </p:cNvPr>
          <p:cNvSpPr txBox="1"/>
          <p:nvPr/>
        </p:nvSpPr>
        <p:spPr>
          <a:xfrm>
            <a:off x="400833" y="563671"/>
            <a:ext cx="583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PT Serif" panose="020A0603040505020204" pitchFamily="18" charset="77"/>
              </a:rPr>
              <a:t>Challenge Accepted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841196-DE20-1277-033E-E738DDC29A75}"/>
              </a:ext>
            </a:extLst>
          </p:cNvPr>
          <p:cNvGrpSpPr/>
          <p:nvPr/>
        </p:nvGrpSpPr>
        <p:grpSpPr>
          <a:xfrm>
            <a:off x="515654" y="1567842"/>
            <a:ext cx="3104367" cy="2302700"/>
            <a:chOff x="515654" y="1567842"/>
            <a:chExt cx="3104367" cy="23027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59A9CB9-DB92-C359-AC4D-C0FD75B37C85}"/>
                </a:ext>
              </a:extLst>
            </p:cNvPr>
            <p:cNvSpPr/>
            <p:nvPr/>
          </p:nvSpPr>
          <p:spPr>
            <a:xfrm>
              <a:off x="515654" y="1567842"/>
              <a:ext cx="3104367" cy="23027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Tight Schedules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180 - 220 day typical project completion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B640B6-25A3-9CFA-7F97-5CA88C8E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531" y="1843414"/>
              <a:ext cx="446327" cy="44632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B49E10-E71E-8FB5-F095-6C3EE0FA39B4}"/>
              </a:ext>
            </a:extLst>
          </p:cNvPr>
          <p:cNvGrpSpPr/>
          <p:nvPr/>
        </p:nvGrpSpPr>
        <p:grpSpPr>
          <a:xfrm>
            <a:off x="3886200" y="1567842"/>
            <a:ext cx="3104367" cy="2302700"/>
            <a:chOff x="3886200" y="1567842"/>
            <a:chExt cx="3104367" cy="23027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CA44F4F-8BF9-7F28-087E-E754CFE73637}"/>
                </a:ext>
              </a:extLst>
            </p:cNvPr>
            <p:cNvSpPr/>
            <p:nvPr/>
          </p:nvSpPr>
          <p:spPr>
            <a:xfrm>
              <a:off x="3886200" y="1567842"/>
              <a:ext cx="3104367" cy="23027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Permit &amp; Inspection Coordination</a:t>
              </a:r>
            </a:p>
            <a:p>
              <a:r>
                <a:rPr lang="en-US" sz="1500" dirty="0">
                  <a:solidFill>
                    <a:schemeClr val="tx1"/>
                  </a:solidFill>
                </a:rPr>
                <a:t>Proactive, hands-on approach to solving problems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80F6958-2720-13E9-0DA2-3081D8A7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3766" y="1830007"/>
              <a:ext cx="540968" cy="51975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27A327-0D3F-DC57-CC4F-8C0C96DC54B5}"/>
              </a:ext>
            </a:extLst>
          </p:cNvPr>
          <p:cNvGrpSpPr/>
          <p:nvPr/>
        </p:nvGrpSpPr>
        <p:grpSpPr>
          <a:xfrm>
            <a:off x="3886200" y="4114800"/>
            <a:ext cx="3104367" cy="2302700"/>
            <a:chOff x="515654" y="4114800"/>
            <a:chExt cx="3104367" cy="23027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2367DCD1-43B4-FA29-FC8E-DC83D2DF9EE4}"/>
                </a:ext>
              </a:extLst>
            </p:cNvPr>
            <p:cNvSpPr/>
            <p:nvPr/>
          </p:nvSpPr>
          <p:spPr>
            <a:xfrm>
              <a:off x="515654" y="4114800"/>
              <a:ext cx="3104367" cy="23027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High-Quality Finishes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Self-performing capabilities and dedicated finishing crews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C5C1059-F949-751C-4F82-D5A5CFCC6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11" y="4371582"/>
              <a:ext cx="433713" cy="53697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52DD70-A5A8-8A6A-C561-67C036C31FF3}"/>
              </a:ext>
            </a:extLst>
          </p:cNvPr>
          <p:cNvGrpSpPr/>
          <p:nvPr/>
        </p:nvGrpSpPr>
        <p:grpSpPr>
          <a:xfrm>
            <a:off x="515654" y="4117932"/>
            <a:ext cx="3104367" cy="2302700"/>
            <a:chOff x="3886200" y="4114800"/>
            <a:chExt cx="3104367" cy="230270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7C89D013-3F87-E08E-3FF7-5E3324B6B560}"/>
                </a:ext>
              </a:extLst>
            </p:cNvPr>
            <p:cNvSpPr/>
            <p:nvPr/>
          </p:nvSpPr>
          <p:spPr>
            <a:xfrm>
              <a:off x="3886200" y="4114800"/>
              <a:ext cx="3104367" cy="23027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822960" rIns="137160" bIns="0" rtlCol="0" anchor="t" anchorCtr="0"/>
            <a:lstStyle/>
            <a:p>
              <a:pPr>
                <a:spcAft>
                  <a:spcPts val="600"/>
                </a:spcAft>
              </a:pPr>
              <a:r>
                <a:rPr lang="en-US" sz="1400" b="1" cap="all" spc="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Utility Coordination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Early collaboration with utility suppliers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70A127B-85EE-A78B-6147-9BC910DBE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4543" y="4421686"/>
              <a:ext cx="516040" cy="433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6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CFCDE-5229-33F8-CCC6-DFFE0A8EF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66A469-1762-E5B1-AC7D-4EC55331F8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-563671" y="-294362"/>
            <a:ext cx="7302674" cy="7302674"/>
          </a:xfrm>
          <a:prstGeom prst="rect">
            <a:avLst/>
          </a:prstGeom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0585B7-E750-4DAB-CFC5-2CA75CDE6F52}"/>
              </a:ext>
            </a:extLst>
          </p:cNvPr>
          <p:cNvCxnSpPr>
            <a:cxnSpLocks/>
          </p:cNvCxnSpPr>
          <p:nvPr/>
        </p:nvCxnSpPr>
        <p:spPr>
          <a:xfrm>
            <a:off x="5288071" y="2855933"/>
            <a:ext cx="1615858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BB62DE3-A5C6-F819-80F6-B75A54A7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51" y="5525560"/>
            <a:ext cx="3031299" cy="52191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27D503B-3EF8-C8C9-1D3A-0D0EA910EC24}"/>
              </a:ext>
            </a:extLst>
          </p:cNvPr>
          <p:cNvSpPr txBox="1">
            <a:spLocks/>
          </p:cNvSpPr>
          <p:nvPr/>
        </p:nvSpPr>
        <p:spPr>
          <a:xfrm>
            <a:off x="1741118" y="2129424"/>
            <a:ext cx="8555277" cy="410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 cap="all" spc="1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D3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Process, Your Advantage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2FDBAC-DA36-046B-0639-80582550FD7B}"/>
              </a:ext>
            </a:extLst>
          </p:cNvPr>
          <p:cNvSpPr txBox="1">
            <a:spLocks/>
          </p:cNvSpPr>
          <p:nvPr/>
        </p:nvSpPr>
        <p:spPr>
          <a:xfrm>
            <a:off x="1741118" y="3178241"/>
            <a:ext cx="877030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rgbClr val="343333"/>
                </a:solidFill>
              </a:rPr>
              <a:t>Simplifying the Build — So You Can Focus on Opening the Doors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43333"/>
              </a:solidFill>
              <a:effectLst/>
              <a:uLnTx/>
              <a:uFillTx/>
              <a:latin typeface="PT Serif" panose="020A06030405050202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1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theme/theme1.xml><?xml version="1.0" encoding="utf-8"?>
<a:theme xmlns:a="http://schemas.openxmlformats.org/drawingml/2006/main" name="Office Theme">
  <a:themeElements>
    <a:clrScheme name="Brunson Construction">
      <a:dk1>
        <a:srgbClr val="343333"/>
      </a:dk1>
      <a:lt1>
        <a:srgbClr val="FFFFFF"/>
      </a:lt1>
      <a:dk2>
        <a:srgbClr val="CD3827"/>
      </a:dk2>
      <a:lt2>
        <a:srgbClr val="F2F3F3"/>
      </a:lt2>
      <a:accent1>
        <a:srgbClr val="CD3827"/>
      </a:accent1>
      <a:accent2>
        <a:srgbClr val="FFFEFF"/>
      </a:accent2>
      <a:accent3>
        <a:srgbClr val="FFFEFF"/>
      </a:accent3>
      <a:accent4>
        <a:srgbClr val="FFFEFF"/>
      </a:accent4>
      <a:accent5>
        <a:srgbClr val="FFFEFF"/>
      </a:accent5>
      <a:accent6>
        <a:srgbClr val="FFFEFF"/>
      </a:accent6>
      <a:hlink>
        <a:srgbClr val="CD3827"/>
      </a:hlink>
      <a:folHlink>
        <a:srgbClr val="CD38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2126</TotalTime>
  <Words>597</Words>
  <Application>Microsoft Macintosh PowerPoint</Application>
  <PresentationFormat>Widescreen</PresentationFormat>
  <Paragraphs>111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Arial</vt:lpstr>
      <vt:lpstr>PT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Nate Schaub</dc:creator>
  <cp:lastModifiedBy>Jennifer Freemon</cp:lastModifiedBy>
  <cp:revision>76</cp:revision>
  <dcterms:created xsi:type="dcterms:W3CDTF">2025-09-17T17:12:17Z</dcterms:created>
  <dcterms:modified xsi:type="dcterms:W3CDTF">2025-10-16T13:54:16Z</dcterms:modified>
</cp:coreProperties>
</file>